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6" r:id="rId2"/>
    <p:sldId id="281" r:id="rId3"/>
    <p:sldId id="257" r:id="rId4"/>
    <p:sldId id="259" r:id="rId5"/>
    <p:sldId id="267" r:id="rId6"/>
    <p:sldId id="263" r:id="rId7"/>
    <p:sldId id="258" r:id="rId8"/>
    <p:sldId id="261" r:id="rId9"/>
    <p:sldId id="260" r:id="rId10"/>
    <p:sldId id="265" r:id="rId11"/>
    <p:sldId id="266" r:id="rId12"/>
    <p:sldId id="268" r:id="rId13"/>
    <p:sldId id="269" r:id="rId14"/>
    <p:sldId id="271" r:id="rId15"/>
    <p:sldId id="272" r:id="rId16"/>
    <p:sldId id="273" r:id="rId17"/>
    <p:sldId id="274" r:id="rId18"/>
    <p:sldId id="278" r:id="rId19"/>
    <p:sldId id="275" r:id="rId20"/>
    <p:sldId id="279" r:id="rId21"/>
    <p:sldId id="280"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41" autoAdjust="0"/>
  </p:normalViewPr>
  <p:slideViewPr>
    <p:cSldViewPr snapToGrid="0">
      <p:cViewPr varScale="1">
        <p:scale>
          <a:sx n="105" d="100"/>
          <a:sy n="105"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9B31B-87A4-4AB7-BC26-D8D672222298}"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799BF-D74C-4285-BE0E-92719E9453F5}" type="slidenum">
              <a:rPr lang="en-US" smtClean="0"/>
              <a:t>‹#›</a:t>
            </a:fld>
            <a:endParaRPr lang="en-US"/>
          </a:p>
        </p:txBody>
      </p:sp>
    </p:spTree>
    <p:extLst>
      <p:ext uri="{BB962C8B-B14F-4D97-AF65-F5344CB8AC3E}">
        <p14:creationId xmlns:p14="http://schemas.microsoft.com/office/powerpoint/2010/main" val="52357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799BF-D74C-4285-BE0E-92719E9453F5}" type="slidenum">
              <a:rPr lang="en-US" smtClean="0"/>
              <a:t>3</a:t>
            </a:fld>
            <a:endParaRPr lang="en-US"/>
          </a:p>
        </p:txBody>
      </p:sp>
    </p:spTree>
    <p:extLst>
      <p:ext uri="{BB962C8B-B14F-4D97-AF65-F5344CB8AC3E}">
        <p14:creationId xmlns:p14="http://schemas.microsoft.com/office/powerpoint/2010/main" val="53521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799BF-D74C-4285-BE0E-92719E9453F5}" type="slidenum">
              <a:rPr lang="en-US" smtClean="0"/>
              <a:t>6</a:t>
            </a:fld>
            <a:endParaRPr lang="en-US"/>
          </a:p>
        </p:txBody>
      </p:sp>
    </p:spTree>
    <p:extLst>
      <p:ext uri="{BB962C8B-B14F-4D97-AF65-F5344CB8AC3E}">
        <p14:creationId xmlns:p14="http://schemas.microsoft.com/office/powerpoint/2010/main" val="295734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799BF-D74C-4285-BE0E-92719E9453F5}" type="slidenum">
              <a:rPr lang="en-US" smtClean="0"/>
              <a:t>10</a:t>
            </a:fld>
            <a:endParaRPr lang="en-US"/>
          </a:p>
        </p:txBody>
      </p:sp>
    </p:spTree>
    <p:extLst>
      <p:ext uri="{BB962C8B-B14F-4D97-AF65-F5344CB8AC3E}">
        <p14:creationId xmlns:p14="http://schemas.microsoft.com/office/powerpoint/2010/main" val="3223665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F876D-4A5C-AE80-2A95-A6E9B7EDDF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F4742F-7AFF-A0D6-6E4D-1E6722035F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85F44-9543-CF33-62B7-B84D61A101A6}"/>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5" name="Footer Placeholder 4">
            <a:extLst>
              <a:ext uri="{FF2B5EF4-FFF2-40B4-BE49-F238E27FC236}">
                <a16:creationId xmlns:a16="http://schemas.microsoft.com/office/drawing/2014/main" id="{881F27A0-EFA1-1D4F-32FE-A162FB6A0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B3E19-55B1-5BA1-E603-032DD1929BA4}"/>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61187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10AD-198D-62E3-3797-0CCFF86E5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EDE45-B53E-2884-3506-C656193D70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41A36-E7F4-7BB4-AA44-7D11A17FC584}"/>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5" name="Footer Placeholder 4">
            <a:extLst>
              <a:ext uri="{FF2B5EF4-FFF2-40B4-BE49-F238E27FC236}">
                <a16:creationId xmlns:a16="http://schemas.microsoft.com/office/drawing/2014/main" id="{29383836-44BB-C71D-0FA7-4E2729BAC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6DA9DB-BFD1-3B6D-6EBC-27CF2B472FFB}"/>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762235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73B66B-D028-8DE2-71CC-26BCE18679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5304E0-5404-295E-4878-B349220FA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B5F38-A5AB-20EC-69B8-8940CCAA78BC}"/>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5" name="Footer Placeholder 4">
            <a:extLst>
              <a:ext uri="{FF2B5EF4-FFF2-40B4-BE49-F238E27FC236}">
                <a16:creationId xmlns:a16="http://schemas.microsoft.com/office/drawing/2014/main" id="{4FEBCCFB-FE67-C6B5-1140-161FD3920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5B7F0-F410-D4F4-480E-4C261A975476}"/>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362094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277F-B30E-12C8-F000-F12FD641B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27FA9-2219-4692-7B1C-54815B8D07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A9E59-24C6-2029-7D16-F24028D12D65}"/>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5" name="Footer Placeholder 4">
            <a:extLst>
              <a:ext uri="{FF2B5EF4-FFF2-40B4-BE49-F238E27FC236}">
                <a16:creationId xmlns:a16="http://schemas.microsoft.com/office/drawing/2014/main" id="{CB2A91DF-86B5-8A29-813C-D183CA105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28593-7667-7C00-0A3E-518D6EC1054E}"/>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1918760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5966-ED8D-A3BA-14D5-1A2B75B155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6967EE-FBCD-1AC1-ED5A-4D170AD1E9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023C8A-E163-A518-346D-C82FCA0A45D3}"/>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5" name="Footer Placeholder 4">
            <a:extLst>
              <a:ext uri="{FF2B5EF4-FFF2-40B4-BE49-F238E27FC236}">
                <a16:creationId xmlns:a16="http://schemas.microsoft.com/office/drawing/2014/main" id="{AF3BC820-BE33-BD62-F282-7D4D3C2B8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07DFF-A4E3-0C80-5416-ACC603A74A74}"/>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956652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743A-62FE-C268-98F1-239A955924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4DF82-707C-81FA-C341-A32A0D34E0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D1788C-A3DC-80FC-398D-3D7007762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29327E-22A3-FD9C-ACBA-47995779ECBF}"/>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6" name="Footer Placeholder 5">
            <a:extLst>
              <a:ext uri="{FF2B5EF4-FFF2-40B4-BE49-F238E27FC236}">
                <a16:creationId xmlns:a16="http://schemas.microsoft.com/office/drawing/2014/main" id="{137FBB34-482A-7B9D-FD0E-3E60B581DF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84F2E5-F955-D64B-3720-4D70F68AAF01}"/>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2299195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18F5-85E3-FB8D-FEFF-5A0E2148CD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ACF6AE-A626-0C64-6569-C74C07F4A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0EB56B-A95B-DAA7-FD96-40BFD90569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EE504-20BE-1C9C-9E72-3811E9752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92B017-F77F-BB90-6FFF-93AFA07D1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B1F8AC-CF85-75CF-7580-CDE1B42E6659}"/>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8" name="Footer Placeholder 7">
            <a:extLst>
              <a:ext uri="{FF2B5EF4-FFF2-40B4-BE49-F238E27FC236}">
                <a16:creationId xmlns:a16="http://schemas.microsoft.com/office/drawing/2014/main" id="{60E2F24E-011D-2AAE-DF28-2DCC0714F0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81400-182F-9764-55AE-A16504BE2251}"/>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48623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F3FAA-742A-460D-EBAF-E07791E74C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A67A65-65E6-F8A4-B240-81ADB3C8F9E8}"/>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4" name="Footer Placeholder 3">
            <a:extLst>
              <a:ext uri="{FF2B5EF4-FFF2-40B4-BE49-F238E27FC236}">
                <a16:creationId xmlns:a16="http://schemas.microsoft.com/office/drawing/2014/main" id="{B06C2B25-9814-EBB2-8B30-AE68FF0E1D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F492D1-8948-C66E-A209-0402D6316A28}"/>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89825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78A667-0D8F-4339-D925-999CB68D47C8}"/>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3" name="Footer Placeholder 2">
            <a:extLst>
              <a:ext uri="{FF2B5EF4-FFF2-40B4-BE49-F238E27FC236}">
                <a16:creationId xmlns:a16="http://schemas.microsoft.com/office/drawing/2014/main" id="{BDF493A2-02A1-6C27-B3AB-80F95E9F92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EC4DC-3FE5-69D1-3181-6B35643D6236}"/>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413976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D9976-CC11-2A09-5470-93D73E9A4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74763E-2DF4-0B98-F15A-6DC2DE0D7A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EABED-090C-3E74-48DE-407129584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2CC44-DEBA-9256-7F9F-BD94C8332637}"/>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6" name="Footer Placeholder 5">
            <a:extLst>
              <a:ext uri="{FF2B5EF4-FFF2-40B4-BE49-F238E27FC236}">
                <a16:creationId xmlns:a16="http://schemas.microsoft.com/office/drawing/2014/main" id="{440736CC-322D-33AE-6237-A090CEC57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5D45B-56F8-9F3D-E6B7-EF0312142C93}"/>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169949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69DBB-C510-F334-6E6B-CB9A33AF4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1F0CA-E849-2CEA-C9A4-884253056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6A845D-6611-4664-FC2A-7DE7DEF07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1D50CA-9EC9-F226-F4BB-C35BAD0AF573}"/>
              </a:ext>
            </a:extLst>
          </p:cNvPr>
          <p:cNvSpPr>
            <a:spLocks noGrp="1"/>
          </p:cNvSpPr>
          <p:nvPr>
            <p:ph type="dt" sz="half" idx="10"/>
          </p:nvPr>
        </p:nvSpPr>
        <p:spPr/>
        <p:txBody>
          <a:bodyPr/>
          <a:lstStyle/>
          <a:p>
            <a:fld id="{EC7BCCFE-21DB-4610-BC32-D017721785D7}" type="datetimeFigureOut">
              <a:rPr lang="en-US" smtClean="0"/>
              <a:t>2/24/2023</a:t>
            </a:fld>
            <a:endParaRPr lang="en-US"/>
          </a:p>
        </p:txBody>
      </p:sp>
      <p:sp>
        <p:nvSpPr>
          <p:cNvPr id="6" name="Footer Placeholder 5">
            <a:extLst>
              <a:ext uri="{FF2B5EF4-FFF2-40B4-BE49-F238E27FC236}">
                <a16:creationId xmlns:a16="http://schemas.microsoft.com/office/drawing/2014/main" id="{C987965C-BCDE-7CA9-50F2-845181CB3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58F4A2-6B74-B63F-1216-5CD6B05FF101}"/>
              </a:ext>
            </a:extLst>
          </p:cNvPr>
          <p:cNvSpPr>
            <a:spLocks noGrp="1"/>
          </p:cNvSpPr>
          <p:nvPr>
            <p:ph type="sldNum" sz="quarter" idx="12"/>
          </p:nvPr>
        </p:nvSpPr>
        <p:spPr/>
        <p:txBody>
          <a:bodyPr/>
          <a:lstStyle/>
          <a:p>
            <a:fld id="{7A037A00-C2D7-472D-A0B2-45F848E6230E}" type="slidenum">
              <a:rPr lang="en-US" smtClean="0"/>
              <a:t>‹#›</a:t>
            </a:fld>
            <a:endParaRPr lang="en-US"/>
          </a:p>
        </p:txBody>
      </p:sp>
    </p:spTree>
    <p:extLst>
      <p:ext uri="{BB962C8B-B14F-4D97-AF65-F5344CB8AC3E}">
        <p14:creationId xmlns:p14="http://schemas.microsoft.com/office/powerpoint/2010/main" val="68648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AE2AF1-9F40-4FE2-85D4-2D2BDB0DB3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823FB-9E52-B6CF-ADA9-61666F36B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F6886C-753A-1946-737D-50F7C2476E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BCCFE-21DB-4610-BC32-D017721785D7}" type="datetimeFigureOut">
              <a:rPr lang="en-US" smtClean="0"/>
              <a:t>2/24/2023</a:t>
            </a:fld>
            <a:endParaRPr lang="en-US"/>
          </a:p>
        </p:txBody>
      </p:sp>
      <p:sp>
        <p:nvSpPr>
          <p:cNvPr id="5" name="Footer Placeholder 4">
            <a:extLst>
              <a:ext uri="{FF2B5EF4-FFF2-40B4-BE49-F238E27FC236}">
                <a16:creationId xmlns:a16="http://schemas.microsoft.com/office/drawing/2014/main" id="{774A662E-690C-E289-45E3-0EE9271FE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2C6F7A-7680-41C8-E3C7-F8C75825A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37A00-C2D7-472D-A0B2-45F848E6230E}" type="slidenum">
              <a:rPr lang="en-US" smtClean="0"/>
              <a:t>‹#›</a:t>
            </a:fld>
            <a:endParaRPr lang="en-US"/>
          </a:p>
        </p:txBody>
      </p:sp>
    </p:spTree>
    <p:extLst>
      <p:ext uri="{BB962C8B-B14F-4D97-AF65-F5344CB8AC3E}">
        <p14:creationId xmlns:p14="http://schemas.microsoft.com/office/powerpoint/2010/main" val="52291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solitudelakemanagement.com/buffer-management-services-to-improve-lake-and-pond-water-qualit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solitudelakemanagement.com/littoral-zone-management-for-lakes-pond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solitudelakemanagement.com/littoral-zone-management-for-lakes-ponds/"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3A5E-3D96-7C56-AE52-2D285DFAF8FE}"/>
              </a:ext>
            </a:extLst>
          </p:cNvPr>
          <p:cNvSpPr>
            <a:spLocks noGrp="1"/>
          </p:cNvSpPr>
          <p:nvPr>
            <p:ph type="ctrTitle"/>
          </p:nvPr>
        </p:nvSpPr>
        <p:spPr>
          <a:xfrm>
            <a:off x="5044440" y="1462024"/>
            <a:ext cx="6257544" cy="2387600"/>
          </a:xfrm>
        </p:spPr>
        <p:txBody>
          <a:bodyPr>
            <a:normAutofit fontScale="90000"/>
          </a:bodyPr>
          <a:lstStyle/>
          <a:p>
            <a:r>
              <a:rPr lang="en-US" sz="6600" dirty="0">
                <a:solidFill>
                  <a:srgbClr val="FFFF00"/>
                </a:solidFill>
              </a:rPr>
              <a:t>Kings Point storm water ponds</a:t>
            </a:r>
            <a:br>
              <a:rPr lang="en-US" sz="6600" dirty="0">
                <a:solidFill>
                  <a:srgbClr val="FFFF00"/>
                </a:solidFill>
              </a:rPr>
            </a:br>
            <a:r>
              <a:rPr lang="en-US" sz="6600" dirty="0">
                <a:solidFill>
                  <a:srgbClr val="FFFF00"/>
                </a:solidFill>
              </a:rPr>
              <a:t>History and Management</a:t>
            </a:r>
          </a:p>
        </p:txBody>
      </p:sp>
      <p:sp>
        <p:nvSpPr>
          <p:cNvPr id="3" name="Subtitle 2">
            <a:extLst>
              <a:ext uri="{FF2B5EF4-FFF2-40B4-BE49-F238E27FC236}">
                <a16:creationId xmlns:a16="http://schemas.microsoft.com/office/drawing/2014/main" id="{A1742C41-B1D6-9A65-05C0-386CDBB0C9C4}"/>
              </a:ext>
            </a:extLst>
          </p:cNvPr>
          <p:cNvSpPr>
            <a:spLocks noGrp="1"/>
          </p:cNvSpPr>
          <p:nvPr>
            <p:ph type="subTitle" idx="1"/>
          </p:nvPr>
        </p:nvSpPr>
        <p:spPr>
          <a:xfrm>
            <a:off x="5266913" y="4398264"/>
            <a:ext cx="5812598" cy="1554480"/>
          </a:xfrm>
        </p:spPr>
        <p:txBody>
          <a:bodyPr>
            <a:normAutofit/>
          </a:bodyPr>
          <a:lstStyle/>
          <a:p>
            <a:r>
              <a:rPr lang="en-US" sz="2800" dirty="0">
                <a:solidFill>
                  <a:srgbClr val="FFFF00"/>
                </a:solidFill>
              </a:rPr>
              <a:t>Kings Point Master Association Pond Committee - Seminar #6</a:t>
            </a:r>
          </a:p>
          <a:p>
            <a:r>
              <a:rPr lang="en-US" sz="2800" dirty="0">
                <a:solidFill>
                  <a:srgbClr val="FFFF00"/>
                </a:solidFill>
              </a:rPr>
              <a:t>By: Rob Davies and Jason Jasczak</a:t>
            </a:r>
          </a:p>
        </p:txBody>
      </p:sp>
      <p:pic>
        <p:nvPicPr>
          <p:cNvPr id="4" name="Picture 3">
            <a:extLst>
              <a:ext uri="{FF2B5EF4-FFF2-40B4-BE49-F238E27FC236}">
                <a16:creationId xmlns:a16="http://schemas.microsoft.com/office/drawing/2014/main" id="{B3681784-6B93-DDD5-2A89-F0720C8D0B45}"/>
              </a:ext>
            </a:extLst>
          </p:cNvPr>
          <p:cNvPicPr>
            <a:picLocks noChangeAspect="1"/>
          </p:cNvPicPr>
          <p:nvPr/>
        </p:nvPicPr>
        <p:blipFill>
          <a:blip r:embed="rId2"/>
          <a:stretch>
            <a:fillRect/>
          </a:stretch>
        </p:blipFill>
        <p:spPr>
          <a:xfrm>
            <a:off x="0" y="0"/>
            <a:ext cx="4584192" cy="6858000"/>
          </a:xfrm>
          <a:prstGeom prst="rect">
            <a:avLst/>
          </a:prstGeom>
        </p:spPr>
      </p:pic>
    </p:spTree>
    <p:extLst>
      <p:ext uri="{BB962C8B-B14F-4D97-AF65-F5344CB8AC3E}">
        <p14:creationId xmlns:p14="http://schemas.microsoft.com/office/powerpoint/2010/main" val="3085610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7539-04A2-35E3-4504-85B9DABA0116}"/>
              </a:ext>
            </a:extLst>
          </p:cNvPr>
          <p:cNvSpPr>
            <a:spLocks noGrp="1"/>
          </p:cNvSpPr>
          <p:nvPr>
            <p:ph type="title"/>
          </p:nvPr>
        </p:nvSpPr>
        <p:spPr/>
        <p:txBody>
          <a:bodyPr>
            <a:normAutofit/>
          </a:bodyPr>
          <a:lstStyle/>
          <a:p>
            <a:pPr algn="ctr"/>
            <a:r>
              <a:rPr lang="en-US" sz="4800" b="1" dirty="0">
                <a:solidFill>
                  <a:srgbClr val="FFFF00"/>
                </a:solidFill>
              </a:rPr>
              <a:t>Kings Point pond permit #291496019</a:t>
            </a:r>
          </a:p>
        </p:txBody>
      </p:sp>
      <p:sp>
        <p:nvSpPr>
          <p:cNvPr id="3" name="Content Placeholder 2">
            <a:extLst>
              <a:ext uri="{FF2B5EF4-FFF2-40B4-BE49-F238E27FC236}">
                <a16:creationId xmlns:a16="http://schemas.microsoft.com/office/drawing/2014/main" id="{F7E9713B-F3D0-9B60-0741-BAE3149ED6B6}"/>
              </a:ext>
            </a:extLst>
          </p:cNvPr>
          <p:cNvSpPr>
            <a:spLocks noGrp="1"/>
          </p:cNvSpPr>
          <p:nvPr>
            <p:ph idx="1"/>
          </p:nvPr>
        </p:nvSpPr>
        <p:spPr>
          <a:xfrm>
            <a:off x="838200" y="1798193"/>
            <a:ext cx="10515600" cy="4351338"/>
          </a:xfrm>
        </p:spPr>
        <p:txBody>
          <a:bodyPr>
            <a:normAutofit/>
          </a:bodyPr>
          <a:lstStyle/>
          <a:p>
            <a:r>
              <a:rPr lang="en-US" sz="4400" dirty="0">
                <a:solidFill>
                  <a:srgbClr val="FFFF00"/>
                </a:solidFill>
              </a:rPr>
              <a:t>Filed in l980s</a:t>
            </a:r>
          </a:p>
          <a:p>
            <a:r>
              <a:rPr lang="en-US" sz="4400" dirty="0">
                <a:solidFill>
                  <a:srgbClr val="FFFF00"/>
                </a:solidFill>
              </a:rPr>
              <a:t>Requires all ponds to be at least 10% planted</a:t>
            </a:r>
          </a:p>
          <a:p>
            <a:r>
              <a:rPr lang="en-US" sz="4400" dirty="0">
                <a:solidFill>
                  <a:srgbClr val="FFFF00"/>
                </a:solidFill>
              </a:rPr>
              <a:t>From .5’ above to 2.5’ below water surface</a:t>
            </a:r>
          </a:p>
          <a:p>
            <a:r>
              <a:rPr lang="en-US" sz="4400" dirty="0">
                <a:solidFill>
                  <a:srgbClr val="FFFF00"/>
                </a:solidFill>
              </a:rPr>
              <a:t>Of the 57.3 acres of pond 13.55 acres of it must be planted for 23.7 % coverage</a:t>
            </a:r>
          </a:p>
        </p:txBody>
      </p:sp>
    </p:spTree>
    <p:extLst>
      <p:ext uri="{BB962C8B-B14F-4D97-AF65-F5344CB8AC3E}">
        <p14:creationId xmlns:p14="http://schemas.microsoft.com/office/powerpoint/2010/main" val="551504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AA4F-6628-0A7D-F495-67AEB812055D}"/>
              </a:ext>
            </a:extLst>
          </p:cNvPr>
          <p:cNvSpPr>
            <a:spLocks noGrp="1"/>
          </p:cNvSpPr>
          <p:nvPr>
            <p:ph type="title"/>
          </p:nvPr>
        </p:nvSpPr>
        <p:spPr/>
        <p:txBody>
          <a:bodyPr>
            <a:normAutofit/>
          </a:bodyPr>
          <a:lstStyle/>
          <a:p>
            <a:r>
              <a:rPr lang="en-US" sz="5400" dirty="0">
                <a:solidFill>
                  <a:srgbClr val="FFFF00"/>
                </a:solidFill>
              </a:rPr>
              <a:t>Permit continued</a:t>
            </a:r>
          </a:p>
        </p:txBody>
      </p:sp>
      <p:sp>
        <p:nvSpPr>
          <p:cNvPr id="3" name="Content Placeholder 2">
            <a:extLst>
              <a:ext uri="{FF2B5EF4-FFF2-40B4-BE49-F238E27FC236}">
                <a16:creationId xmlns:a16="http://schemas.microsoft.com/office/drawing/2014/main" id="{D0ED85CE-05EC-BC6B-A965-1D5422961164}"/>
              </a:ext>
            </a:extLst>
          </p:cNvPr>
          <p:cNvSpPr>
            <a:spLocks noGrp="1"/>
          </p:cNvSpPr>
          <p:nvPr>
            <p:ph idx="1"/>
          </p:nvPr>
        </p:nvSpPr>
        <p:spPr/>
        <p:txBody>
          <a:bodyPr>
            <a:normAutofit/>
          </a:bodyPr>
          <a:lstStyle/>
          <a:p>
            <a:r>
              <a:rPr lang="en-US" sz="4800" dirty="0">
                <a:solidFill>
                  <a:srgbClr val="FFFF00"/>
                </a:solidFill>
              </a:rPr>
              <a:t>Requires annual inspection to assure 85% survival rate of plants</a:t>
            </a:r>
          </a:p>
          <a:p>
            <a:r>
              <a:rPr lang="en-US" sz="4800" dirty="0">
                <a:solidFill>
                  <a:srgbClr val="FFFF00"/>
                </a:solidFill>
              </a:rPr>
              <a:t>Owners (KP) will be responsible to maintain a 75% plant cover in the ponds for as </a:t>
            </a:r>
            <a:r>
              <a:rPr lang="en-US" sz="4800" dirty="0" err="1">
                <a:solidFill>
                  <a:srgbClr val="FFFF00"/>
                </a:solidFill>
              </a:rPr>
              <a:t>lond</a:t>
            </a:r>
            <a:r>
              <a:rPr lang="en-US" sz="4800" dirty="0">
                <a:solidFill>
                  <a:srgbClr val="FFFF00"/>
                </a:solidFill>
              </a:rPr>
              <a:t> as t he lake system is operated</a:t>
            </a:r>
          </a:p>
        </p:txBody>
      </p:sp>
    </p:spTree>
    <p:extLst>
      <p:ext uri="{BB962C8B-B14F-4D97-AF65-F5344CB8AC3E}">
        <p14:creationId xmlns:p14="http://schemas.microsoft.com/office/powerpoint/2010/main" val="3515156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3872-B625-1FEB-2E65-10CA158B3782}"/>
              </a:ext>
            </a:extLst>
          </p:cNvPr>
          <p:cNvSpPr>
            <a:spLocks noGrp="1"/>
          </p:cNvSpPr>
          <p:nvPr>
            <p:ph type="title"/>
          </p:nvPr>
        </p:nvSpPr>
        <p:spPr/>
        <p:txBody>
          <a:bodyPr>
            <a:normAutofit/>
          </a:bodyPr>
          <a:lstStyle/>
          <a:p>
            <a:r>
              <a:rPr lang="en-US" sz="5400" dirty="0">
                <a:solidFill>
                  <a:srgbClr val="FFFF00"/>
                </a:solidFill>
              </a:rPr>
              <a:t>Status of KP ponds</a:t>
            </a:r>
          </a:p>
        </p:txBody>
      </p:sp>
      <p:sp>
        <p:nvSpPr>
          <p:cNvPr id="3" name="Content Placeholder 2">
            <a:extLst>
              <a:ext uri="{FF2B5EF4-FFF2-40B4-BE49-F238E27FC236}">
                <a16:creationId xmlns:a16="http://schemas.microsoft.com/office/drawing/2014/main" id="{E71DBBDB-FBC6-99C2-02B5-DEB4884F4068}"/>
              </a:ext>
            </a:extLst>
          </p:cNvPr>
          <p:cNvSpPr>
            <a:spLocks noGrp="1"/>
          </p:cNvSpPr>
          <p:nvPr>
            <p:ph idx="1"/>
          </p:nvPr>
        </p:nvSpPr>
        <p:spPr>
          <a:xfrm>
            <a:off x="838200" y="1569593"/>
            <a:ext cx="10515600" cy="4351338"/>
          </a:xfrm>
        </p:spPr>
        <p:txBody>
          <a:bodyPr/>
          <a:lstStyle/>
          <a:p>
            <a:r>
              <a:rPr lang="en-US" sz="3200" dirty="0">
                <a:solidFill>
                  <a:srgbClr val="FFFF00"/>
                </a:solidFill>
              </a:rPr>
              <a:t>Mild to severe shoreline erosion causing steep banks and  decreasing water depth and pond capacities.</a:t>
            </a:r>
          </a:p>
          <a:p>
            <a:r>
              <a:rPr lang="en-US" sz="3200" dirty="0">
                <a:solidFill>
                  <a:srgbClr val="FFFF00"/>
                </a:solidFill>
              </a:rPr>
              <a:t>Non-compliant with requirements of permit requirements.</a:t>
            </a:r>
          </a:p>
          <a:p>
            <a:r>
              <a:rPr lang="en-US" sz="3200" dirty="0">
                <a:solidFill>
                  <a:srgbClr val="FFFF00"/>
                </a:solidFill>
              </a:rPr>
              <a:t>Need to develop a regular testing schedule for nutrients, dissolved oxygen, nitrogen and phosphorous.</a:t>
            </a:r>
          </a:p>
          <a:p>
            <a:r>
              <a:rPr lang="en-US" sz="3200" dirty="0">
                <a:solidFill>
                  <a:srgbClr val="FFFF00"/>
                </a:solidFill>
              </a:rPr>
              <a:t>Generally in fairly good health given lack of attention in the past.</a:t>
            </a:r>
          </a:p>
          <a:p>
            <a:endParaRPr lang="en-US" dirty="0">
              <a:solidFill>
                <a:srgbClr val="FFFF00"/>
              </a:solidFill>
            </a:endParaRPr>
          </a:p>
          <a:p>
            <a:pPr marL="0" indent="0">
              <a:buNone/>
            </a:pPr>
            <a:endParaRPr lang="en-US" dirty="0">
              <a:solidFill>
                <a:srgbClr val="FFFF00"/>
              </a:solidFill>
            </a:endParaRPr>
          </a:p>
          <a:p>
            <a:pPr marL="0" indent="0">
              <a:buNone/>
            </a:pPr>
            <a:endParaRPr lang="en-US" dirty="0">
              <a:solidFill>
                <a:srgbClr val="FFFF00"/>
              </a:solidFill>
            </a:endParaRPr>
          </a:p>
        </p:txBody>
      </p:sp>
    </p:spTree>
    <p:extLst>
      <p:ext uri="{BB962C8B-B14F-4D97-AF65-F5344CB8AC3E}">
        <p14:creationId xmlns:p14="http://schemas.microsoft.com/office/powerpoint/2010/main" val="245460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9009B-BD4A-A39A-6A31-F9647D80D676}"/>
              </a:ext>
            </a:extLst>
          </p:cNvPr>
          <p:cNvSpPr>
            <a:spLocks noGrp="1"/>
          </p:cNvSpPr>
          <p:nvPr>
            <p:ph type="title"/>
          </p:nvPr>
        </p:nvSpPr>
        <p:spPr/>
        <p:txBody>
          <a:bodyPr>
            <a:normAutofit/>
          </a:bodyPr>
          <a:lstStyle/>
          <a:p>
            <a:r>
              <a:rPr lang="en-US" sz="5400" dirty="0">
                <a:solidFill>
                  <a:srgbClr val="FFFF00"/>
                </a:solidFill>
              </a:rPr>
              <a:t>Next steps</a:t>
            </a:r>
          </a:p>
        </p:txBody>
      </p:sp>
      <p:sp>
        <p:nvSpPr>
          <p:cNvPr id="3" name="Content Placeholder 2">
            <a:extLst>
              <a:ext uri="{FF2B5EF4-FFF2-40B4-BE49-F238E27FC236}">
                <a16:creationId xmlns:a16="http://schemas.microsoft.com/office/drawing/2014/main" id="{8E7AD540-60E6-F163-2F7F-C8EAFEA744A3}"/>
              </a:ext>
            </a:extLst>
          </p:cNvPr>
          <p:cNvSpPr>
            <a:spLocks noGrp="1"/>
          </p:cNvSpPr>
          <p:nvPr>
            <p:ph idx="1"/>
          </p:nvPr>
        </p:nvSpPr>
        <p:spPr/>
        <p:txBody>
          <a:bodyPr>
            <a:normAutofit fontScale="92500" lnSpcReduction="10000"/>
          </a:bodyPr>
          <a:lstStyle/>
          <a:p>
            <a:r>
              <a:rPr lang="en-US" sz="4400" dirty="0">
                <a:solidFill>
                  <a:srgbClr val="FFFF00"/>
                </a:solidFill>
              </a:rPr>
              <a:t>Implement improved monitoring of each pond</a:t>
            </a:r>
          </a:p>
          <a:p>
            <a:r>
              <a:rPr lang="en-US" sz="4400" dirty="0">
                <a:solidFill>
                  <a:srgbClr val="FFFF00"/>
                </a:solidFill>
              </a:rPr>
              <a:t>Continuing littoral zone plantings over time</a:t>
            </a:r>
          </a:p>
          <a:p>
            <a:r>
              <a:rPr lang="en-US" sz="4400" dirty="0">
                <a:solidFill>
                  <a:srgbClr val="FFFF00"/>
                </a:solidFill>
              </a:rPr>
              <a:t>Encourage no mow buffer zones around </a:t>
            </a:r>
            <a:r>
              <a:rPr lang="en-US" sz="4400">
                <a:solidFill>
                  <a:srgbClr val="FFFF00"/>
                </a:solidFill>
              </a:rPr>
              <a:t>each pond</a:t>
            </a:r>
            <a:endParaRPr lang="en-US" sz="4400" dirty="0">
              <a:solidFill>
                <a:srgbClr val="FFFF00"/>
              </a:solidFill>
            </a:endParaRPr>
          </a:p>
          <a:p>
            <a:r>
              <a:rPr lang="en-US" sz="4400" dirty="0">
                <a:solidFill>
                  <a:srgbClr val="FFFF00"/>
                </a:solidFill>
              </a:rPr>
              <a:t>Develop individual ‘Adopt of Pond’ activities</a:t>
            </a:r>
          </a:p>
          <a:p>
            <a:r>
              <a:rPr lang="en-US" sz="4400" dirty="0">
                <a:solidFill>
                  <a:srgbClr val="FFFF00"/>
                </a:solidFill>
              </a:rPr>
              <a:t>Continue educational activities</a:t>
            </a:r>
          </a:p>
          <a:p>
            <a:r>
              <a:rPr lang="en-US" sz="4400" dirty="0">
                <a:solidFill>
                  <a:srgbClr val="FFFF00"/>
                </a:solidFill>
              </a:rPr>
              <a:t>Seek grants to offset improvement activities.</a:t>
            </a:r>
          </a:p>
          <a:p>
            <a:endParaRPr lang="en-US" dirty="0">
              <a:solidFill>
                <a:srgbClr val="FFFF00"/>
              </a:solidFill>
            </a:endParaRPr>
          </a:p>
          <a:p>
            <a:endParaRPr lang="en-US" dirty="0">
              <a:solidFill>
                <a:srgbClr val="FFFF00"/>
              </a:solidFill>
            </a:endParaRPr>
          </a:p>
        </p:txBody>
      </p:sp>
    </p:spTree>
    <p:extLst>
      <p:ext uri="{BB962C8B-B14F-4D97-AF65-F5344CB8AC3E}">
        <p14:creationId xmlns:p14="http://schemas.microsoft.com/office/powerpoint/2010/main" val="2909787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493776" y="82296"/>
            <a:ext cx="11204448" cy="1325563"/>
          </a:xfrm>
        </p:spPr>
        <p:txBody>
          <a:bodyPr>
            <a:normAutofit fontScale="90000"/>
          </a:bodyPr>
          <a:lstStyle/>
          <a:p>
            <a:pPr algn="ctr"/>
            <a:r>
              <a:rPr lang="en-US" dirty="0">
                <a:solidFill>
                  <a:srgbClr val="FFFF00"/>
                </a:solidFill>
              </a:rPr>
              <a:t>Pond #3 – Landscape Plantings, Oak Trees, Gulf Coast</a:t>
            </a:r>
            <a:br>
              <a:rPr lang="en-US" dirty="0">
                <a:solidFill>
                  <a:srgbClr val="FFFF00"/>
                </a:solidFill>
              </a:rPr>
            </a:br>
            <a:r>
              <a:rPr lang="en-US" dirty="0">
                <a:solidFill>
                  <a:srgbClr val="FFFF00"/>
                </a:solidFill>
              </a:rPr>
              <a:t>Spike Rush , Duck Potato and Pickerelweed.</a:t>
            </a:r>
          </a:p>
        </p:txBody>
      </p:sp>
      <p:pic>
        <p:nvPicPr>
          <p:cNvPr id="5" name="Content Placeholder 4" descr="A pond with grass and trees around it&#10;&#10;Description automatically generated with low confidence">
            <a:extLst>
              <a:ext uri="{FF2B5EF4-FFF2-40B4-BE49-F238E27FC236}">
                <a16:creationId xmlns:a16="http://schemas.microsoft.com/office/drawing/2014/main" id="{D63EFA78-EEB3-ABF5-8455-67E37164C8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9682" y="1557591"/>
            <a:ext cx="6612636" cy="4959477"/>
          </a:xfrm>
        </p:spPr>
      </p:pic>
    </p:spTree>
    <p:extLst>
      <p:ext uri="{BB962C8B-B14F-4D97-AF65-F5344CB8AC3E}">
        <p14:creationId xmlns:p14="http://schemas.microsoft.com/office/powerpoint/2010/main" val="3364393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838200" y="210312"/>
            <a:ext cx="10515600" cy="1325563"/>
          </a:xfrm>
        </p:spPr>
        <p:txBody>
          <a:bodyPr>
            <a:normAutofit fontScale="90000"/>
          </a:bodyPr>
          <a:lstStyle/>
          <a:p>
            <a:pPr algn="ctr"/>
            <a:r>
              <a:rPr lang="en-US" dirty="0">
                <a:solidFill>
                  <a:srgbClr val="FFFF00"/>
                </a:solidFill>
              </a:rPr>
              <a:t>Pond #6 - Mild shoreline erosion with Spike Rush starting to protect the shoreline. Island forming in front of stormwater inlet pipe.</a:t>
            </a:r>
          </a:p>
        </p:txBody>
      </p:sp>
      <p:pic>
        <p:nvPicPr>
          <p:cNvPr id="6" name="Content Placeholder 5" descr="A house next to a pond&#10;&#10;Description automatically generated with low confidence">
            <a:extLst>
              <a:ext uri="{FF2B5EF4-FFF2-40B4-BE49-F238E27FC236}">
                <a16:creationId xmlns:a16="http://schemas.microsoft.com/office/drawing/2014/main" id="{ED46D5C9-14F1-61A5-1836-AFA9463AB7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7429" y="1863391"/>
            <a:ext cx="6257142" cy="4692857"/>
          </a:xfrm>
        </p:spPr>
      </p:pic>
    </p:spTree>
    <p:extLst>
      <p:ext uri="{BB962C8B-B14F-4D97-AF65-F5344CB8AC3E}">
        <p14:creationId xmlns:p14="http://schemas.microsoft.com/office/powerpoint/2010/main" val="446791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524256" y="109728"/>
            <a:ext cx="11143488" cy="1325563"/>
          </a:xfrm>
        </p:spPr>
        <p:txBody>
          <a:bodyPr>
            <a:normAutofit fontScale="90000"/>
          </a:bodyPr>
          <a:lstStyle/>
          <a:p>
            <a:pPr algn="ctr"/>
            <a:r>
              <a:rPr lang="en-US" dirty="0">
                <a:solidFill>
                  <a:srgbClr val="FFFF00"/>
                </a:solidFill>
              </a:rPr>
              <a:t>Pond #6 - Water shaded by trees, a pair of ducks across pond on the woods, and an unidentified Plant.</a:t>
            </a:r>
          </a:p>
        </p:txBody>
      </p:sp>
      <p:pic>
        <p:nvPicPr>
          <p:cNvPr id="5" name="Content Placeholder 4" descr="A picture containing grass, outdoor, plant, tree&#10;&#10;Description automatically generated">
            <a:extLst>
              <a:ext uri="{FF2B5EF4-FFF2-40B4-BE49-F238E27FC236}">
                <a16:creationId xmlns:a16="http://schemas.microsoft.com/office/drawing/2014/main" id="{43B0595E-96E4-7A6E-4249-A2B34AEF61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72504" y="1519008"/>
            <a:ext cx="3705935" cy="4941247"/>
          </a:xfrm>
        </p:spPr>
      </p:pic>
      <p:pic>
        <p:nvPicPr>
          <p:cNvPr id="10" name="Picture 9" descr="A picture containing tree, grass, outdoor, plant&#10;&#10;Description automatically generated">
            <a:extLst>
              <a:ext uri="{FF2B5EF4-FFF2-40B4-BE49-F238E27FC236}">
                <a16:creationId xmlns:a16="http://schemas.microsoft.com/office/drawing/2014/main" id="{1F3F0B77-2AB0-E0B8-CCC5-9FA9C506F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0681" y="1519009"/>
            <a:ext cx="3705935" cy="4941247"/>
          </a:xfrm>
          <a:prstGeom prst="rect">
            <a:avLst/>
          </a:prstGeom>
        </p:spPr>
      </p:pic>
    </p:spTree>
    <p:extLst>
      <p:ext uri="{BB962C8B-B14F-4D97-AF65-F5344CB8AC3E}">
        <p14:creationId xmlns:p14="http://schemas.microsoft.com/office/powerpoint/2010/main" val="203439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5870448" y="2093976"/>
            <a:ext cx="6035042" cy="2670048"/>
          </a:xfrm>
        </p:spPr>
        <p:txBody>
          <a:bodyPr>
            <a:normAutofit/>
          </a:bodyPr>
          <a:lstStyle/>
          <a:p>
            <a:pPr algn="ctr"/>
            <a:r>
              <a:rPr lang="en-US" dirty="0">
                <a:solidFill>
                  <a:srgbClr val="FFFF00"/>
                </a:solidFill>
              </a:rPr>
              <a:t>Pond off Hammersmith - Trees planted, small patch of Spike Rush, no shoreline protection.</a:t>
            </a:r>
          </a:p>
        </p:txBody>
      </p:sp>
      <p:pic>
        <p:nvPicPr>
          <p:cNvPr id="11" name="Content Placeholder 10" descr="A pond with grass and trees around it&#10;&#10;Description automatically generated with low confidence">
            <a:extLst>
              <a:ext uri="{FF2B5EF4-FFF2-40B4-BE49-F238E27FC236}">
                <a16:creationId xmlns:a16="http://schemas.microsoft.com/office/drawing/2014/main" id="{C07A711F-CAC3-9069-874A-B1C2D78CD6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656" y="324105"/>
            <a:ext cx="4544568" cy="6059424"/>
          </a:xfrm>
        </p:spPr>
      </p:pic>
    </p:spTree>
    <p:extLst>
      <p:ext uri="{BB962C8B-B14F-4D97-AF65-F5344CB8AC3E}">
        <p14:creationId xmlns:p14="http://schemas.microsoft.com/office/powerpoint/2010/main" val="196138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5705856" y="2093976"/>
            <a:ext cx="6035042" cy="2670048"/>
          </a:xfrm>
        </p:spPr>
        <p:txBody>
          <a:bodyPr>
            <a:normAutofit/>
          </a:bodyPr>
          <a:lstStyle/>
          <a:p>
            <a:pPr algn="ctr"/>
            <a:r>
              <a:rPr lang="en-US" dirty="0">
                <a:solidFill>
                  <a:srgbClr val="FFFF00"/>
                </a:solidFill>
              </a:rPr>
              <a:t>Pond # 15 - Very shallow, lots of filling in due the steep banks.</a:t>
            </a:r>
          </a:p>
        </p:txBody>
      </p:sp>
      <p:pic>
        <p:nvPicPr>
          <p:cNvPr id="10" name="Content Placeholder 9" descr="A body of water with grass and trees around it&#10;&#10;Description automatically generated">
            <a:extLst>
              <a:ext uri="{FF2B5EF4-FFF2-40B4-BE49-F238E27FC236}">
                <a16:creationId xmlns:a16="http://schemas.microsoft.com/office/drawing/2014/main" id="{B74B6A89-689C-208E-59E1-F6721391A4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588" y="386586"/>
            <a:ext cx="4563620" cy="6084827"/>
          </a:xfrm>
        </p:spPr>
      </p:pic>
    </p:spTree>
    <p:extLst>
      <p:ext uri="{BB962C8B-B14F-4D97-AF65-F5344CB8AC3E}">
        <p14:creationId xmlns:p14="http://schemas.microsoft.com/office/powerpoint/2010/main" val="94526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5660136" y="2427732"/>
            <a:ext cx="5846064" cy="2002536"/>
          </a:xfrm>
        </p:spPr>
        <p:txBody>
          <a:bodyPr>
            <a:normAutofit/>
          </a:bodyPr>
          <a:lstStyle/>
          <a:p>
            <a:pPr algn="ctr"/>
            <a:r>
              <a:rPr lang="en-US" dirty="0">
                <a:solidFill>
                  <a:srgbClr val="FFFF00"/>
                </a:solidFill>
              </a:rPr>
              <a:t>Pond #100 - Spike Rush and Duck Potato.</a:t>
            </a:r>
          </a:p>
        </p:txBody>
      </p:sp>
      <p:pic>
        <p:nvPicPr>
          <p:cNvPr id="5" name="Content Placeholder 4" descr="A picture containing outdoor, grass, sky, nature&#10;&#10;Description automatically generated">
            <a:extLst>
              <a:ext uri="{FF2B5EF4-FFF2-40B4-BE49-F238E27FC236}">
                <a16:creationId xmlns:a16="http://schemas.microsoft.com/office/drawing/2014/main" id="{CE73E2D9-EFB2-0669-DAFA-7DB24DB25B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624" y="444142"/>
            <a:ext cx="4579168" cy="6105558"/>
          </a:xfrm>
        </p:spPr>
      </p:pic>
    </p:spTree>
    <p:extLst>
      <p:ext uri="{BB962C8B-B14F-4D97-AF65-F5344CB8AC3E}">
        <p14:creationId xmlns:p14="http://schemas.microsoft.com/office/powerpoint/2010/main" val="4043071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4C16EB-CB90-8BE8-3B7B-922D02AE2251}"/>
              </a:ext>
            </a:extLst>
          </p:cNvPr>
          <p:cNvPicPr>
            <a:picLocks noChangeAspect="1"/>
          </p:cNvPicPr>
          <p:nvPr/>
        </p:nvPicPr>
        <p:blipFill>
          <a:blip r:embed="rId2"/>
          <a:stretch>
            <a:fillRect/>
          </a:stretch>
        </p:blipFill>
        <p:spPr>
          <a:xfrm>
            <a:off x="6096000" y="746226"/>
            <a:ext cx="4155814" cy="5910606"/>
          </a:xfrm>
          <a:prstGeom prst="rect">
            <a:avLst/>
          </a:prstGeom>
        </p:spPr>
      </p:pic>
      <p:pic>
        <p:nvPicPr>
          <p:cNvPr id="10" name="Picture 9">
            <a:extLst>
              <a:ext uri="{FF2B5EF4-FFF2-40B4-BE49-F238E27FC236}">
                <a16:creationId xmlns:a16="http://schemas.microsoft.com/office/drawing/2014/main" id="{DDF57E04-5482-4FBE-B5C3-A11FD65D9545}"/>
              </a:ext>
            </a:extLst>
          </p:cNvPr>
          <p:cNvPicPr>
            <a:picLocks noChangeAspect="1"/>
          </p:cNvPicPr>
          <p:nvPr/>
        </p:nvPicPr>
        <p:blipFill>
          <a:blip r:embed="rId3"/>
          <a:stretch>
            <a:fillRect/>
          </a:stretch>
        </p:blipFill>
        <p:spPr>
          <a:xfrm>
            <a:off x="1945441" y="746226"/>
            <a:ext cx="4150559" cy="5910606"/>
          </a:xfrm>
          <a:prstGeom prst="rect">
            <a:avLst/>
          </a:prstGeom>
        </p:spPr>
      </p:pic>
      <p:sp>
        <p:nvSpPr>
          <p:cNvPr id="6" name="Title 5">
            <a:extLst>
              <a:ext uri="{FF2B5EF4-FFF2-40B4-BE49-F238E27FC236}">
                <a16:creationId xmlns:a16="http://schemas.microsoft.com/office/drawing/2014/main" id="{991471D1-32E4-FFB6-C2CD-7982D546FA75}"/>
              </a:ext>
            </a:extLst>
          </p:cNvPr>
          <p:cNvSpPr>
            <a:spLocks noGrp="1"/>
          </p:cNvSpPr>
          <p:nvPr>
            <p:ph type="ctrTitle"/>
          </p:nvPr>
        </p:nvSpPr>
        <p:spPr>
          <a:xfrm>
            <a:off x="1524000" y="0"/>
            <a:ext cx="9144000" cy="830771"/>
          </a:xfrm>
        </p:spPr>
        <p:txBody>
          <a:bodyPr>
            <a:normAutofit fontScale="90000"/>
          </a:bodyPr>
          <a:lstStyle/>
          <a:p>
            <a:r>
              <a:rPr lang="en-US" sz="5900" dirty="0">
                <a:solidFill>
                  <a:srgbClr val="FFFF00"/>
                </a:solidFill>
              </a:rPr>
              <a:t>Kings Point 1933 VS Today</a:t>
            </a:r>
          </a:p>
        </p:txBody>
      </p:sp>
    </p:spTree>
    <p:extLst>
      <p:ext uri="{BB962C8B-B14F-4D97-AF65-F5344CB8AC3E}">
        <p14:creationId xmlns:p14="http://schemas.microsoft.com/office/powerpoint/2010/main" val="2610134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1018032" y="-545482"/>
            <a:ext cx="10155936" cy="2002536"/>
          </a:xfrm>
        </p:spPr>
        <p:txBody>
          <a:bodyPr>
            <a:normAutofit/>
          </a:bodyPr>
          <a:lstStyle/>
          <a:p>
            <a:pPr algn="ctr"/>
            <a:r>
              <a:rPr lang="en-US" dirty="0">
                <a:solidFill>
                  <a:srgbClr val="FFFF00"/>
                </a:solidFill>
              </a:rPr>
              <a:t>Pond #20 – Ringed with Duck Potato plants.</a:t>
            </a:r>
          </a:p>
        </p:txBody>
      </p:sp>
      <p:pic>
        <p:nvPicPr>
          <p:cNvPr id="11" name="Content Placeholder 10" descr="A picture containing sky, grass, outdoor, water&#10;&#10;Description automatically generated">
            <a:extLst>
              <a:ext uri="{FF2B5EF4-FFF2-40B4-BE49-F238E27FC236}">
                <a16:creationId xmlns:a16="http://schemas.microsoft.com/office/drawing/2014/main" id="{663A7EC7-FADF-5F2B-6582-9B5766E5CA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0728" y="953170"/>
            <a:ext cx="4086783" cy="5449044"/>
          </a:xfrm>
        </p:spPr>
      </p:pic>
      <p:pic>
        <p:nvPicPr>
          <p:cNvPr id="13" name="Picture 12" descr="A body of water with grass and buildings around it&#10;&#10;Description automatically generated with low confidence">
            <a:extLst>
              <a:ext uri="{FF2B5EF4-FFF2-40B4-BE49-F238E27FC236}">
                <a16:creationId xmlns:a16="http://schemas.microsoft.com/office/drawing/2014/main" id="{9827D7DC-2A00-AB40-DBAE-B664F85E1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490" y="953170"/>
            <a:ext cx="4086782" cy="5449043"/>
          </a:xfrm>
          <a:prstGeom prst="rect">
            <a:avLst/>
          </a:prstGeom>
        </p:spPr>
      </p:pic>
    </p:spTree>
    <p:extLst>
      <p:ext uri="{BB962C8B-B14F-4D97-AF65-F5344CB8AC3E}">
        <p14:creationId xmlns:p14="http://schemas.microsoft.com/office/powerpoint/2010/main" val="2348764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1ABD22-3762-D228-B3F5-9616C80A06EB}"/>
              </a:ext>
            </a:extLst>
          </p:cNvPr>
          <p:cNvSpPr>
            <a:spLocks noGrp="1"/>
          </p:cNvSpPr>
          <p:nvPr>
            <p:ph type="title"/>
          </p:nvPr>
        </p:nvSpPr>
        <p:spPr>
          <a:xfrm>
            <a:off x="1018033" y="103742"/>
            <a:ext cx="10155936" cy="1331866"/>
          </a:xfrm>
        </p:spPr>
        <p:txBody>
          <a:bodyPr>
            <a:normAutofit/>
          </a:bodyPr>
          <a:lstStyle/>
          <a:p>
            <a:pPr algn="ctr"/>
            <a:r>
              <a:rPr lang="en-US" dirty="0">
                <a:solidFill>
                  <a:srgbClr val="FFFF00"/>
                </a:solidFill>
              </a:rPr>
              <a:t>Pond #106 – End of a chain of</a:t>
            </a:r>
            <a:br>
              <a:rPr lang="en-US" dirty="0">
                <a:solidFill>
                  <a:srgbClr val="FFFF00"/>
                </a:solidFill>
              </a:rPr>
            </a:br>
            <a:r>
              <a:rPr lang="en-US" dirty="0">
                <a:solidFill>
                  <a:srgbClr val="FFFF00"/>
                </a:solidFill>
              </a:rPr>
              <a:t>Ponds and discharges into Cypress Creek.</a:t>
            </a:r>
          </a:p>
        </p:txBody>
      </p:sp>
      <p:pic>
        <p:nvPicPr>
          <p:cNvPr id="14" name="Content Placeholder 13" descr="A grassy area next to a body of water&#10;&#10;Description automatically generated with medium confidence">
            <a:extLst>
              <a:ext uri="{FF2B5EF4-FFF2-40B4-BE49-F238E27FC236}">
                <a16:creationId xmlns:a16="http://schemas.microsoft.com/office/drawing/2014/main" id="{CC086317-BF24-E2C5-1420-C32D15BCD7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328" y="1435608"/>
            <a:ext cx="3794759" cy="5063004"/>
          </a:xfrm>
        </p:spPr>
      </p:pic>
      <p:pic>
        <p:nvPicPr>
          <p:cNvPr id="16" name="Picture 15" descr="A grassy area next to a body of water&#10;&#10;Description automatically generated with medium confidence">
            <a:extLst>
              <a:ext uri="{FF2B5EF4-FFF2-40B4-BE49-F238E27FC236}">
                <a16:creationId xmlns:a16="http://schemas.microsoft.com/office/drawing/2014/main" id="{235110A0-0328-7878-079C-48BFB328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2314" y="1435608"/>
            <a:ext cx="3797253" cy="5063004"/>
          </a:xfrm>
          <a:prstGeom prst="rect">
            <a:avLst/>
          </a:prstGeom>
        </p:spPr>
      </p:pic>
    </p:spTree>
    <p:extLst>
      <p:ext uri="{BB962C8B-B14F-4D97-AF65-F5344CB8AC3E}">
        <p14:creationId xmlns:p14="http://schemas.microsoft.com/office/powerpoint/2010/main" val="3307422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222087-4435-9807-6289-437CB1665EB3}"/>
              </a:ext>
            </a:extLst>
          </p:cNvPr>
          <p:cNvSpPr>
            <a:spLocks noGrp="1"/>
          </p:cNvSpPr>
          <p:nvPr>
            <p:ph type="title"/>
          </p:nvPr>
        </p:nvSpPr>
        <p:spPr>
          <a:xfrm>
            <a:off x="838200" y="2766218"/>
            <a:ext cx="10515600" cy="1325563"/>
          </a:xfrm>
        </p:spPr>
        <p:txBody>
          <a:bodyPr>
            <a:normAutofit fontScale="90000"/>
          </a:bodyPr>
          <a:lstStyle/>
          <a:p>
            <a:pPr algn="ctr"/>
            <a:r>
              <a:rPr lang="en-US" sz="6700" b="1" dirty="0">
                <a:solidFill>
                  <a:srgbClr val="FFFF00"/>
                </a:solidFill>
              </a:rPr>
              <a:t>If you have any questions, please feel free to contact me, Rob Davies @ robdaviessailing.com</a:t>
            </a:r>
            <a:br>
              <a:rPr lang="en-US" sz="6700" b="1" dirty="0">
                <a:solidFill>
                  <a:srgbClr val="FFFF00"/>
                </a:solidFill>
              </a:rPr>
            </a:br>
            <a:r>
              <a:rPr lang="en-US" sz="6700" b="1" dirty="0">
                <a:solidFill>
                  <a:srgbClr val="FFFF00"/>
                </a:solidFill>
              </a:rPr>
              <a:t>or visit kpmaster.com/ponds for more information</a:t>
            </a:r>
            <a:r>
              <a:rPr lang="en-US" b="1" dirty="0">
                <a:solidFill>
                  <a:srgbClr val="FFFF00"/>
                </a:solidFill>
              </a:rPr>
              <a:t>.</a:t>
            </a:r>
            <a:br>
              <a:rPr lang="en-US" b="1" dirty="0">
                <a:solidFill>
                  <a:srgbClr val="FFFF00"/>
                </a:solidFill>
              </a:rPr>
            </a:br>
            <a:br>
              <a:rPr lang="en-US" b="1" dirty="0">
                <a:solidFill>
                  <a:srgbClr val="FFFF00"/>
                </a:solidFill>
              </a:rPr>
            </a:br>
            <a:r>
              <a:rPr lang="en-US" sz="6700" b="1" dirty="0">
                <a:solidFill>
                  <a:srgbClr val="FFFF00"/>
                </a:solidFill>
              </a:rPr>
              <a:t>THANK YOU FOR COMING!</a:t>
            </a:r>
          </a:p>
        </p:txBody>
      </p:sp>
    </p:spTree>
    <p:extLst>
      <p:ext uri="{BB962C8B-B14F-4D97-AF65-F5344CB8AC3E}">
        <p14:creationId xmlns:p14="http://schemas.microsoft.com/office/powerpoint/2010/main" val="987313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AE82E8-573D-8CF2-0E38-43ABE3833D7E}"/>
              </a:ext>
            </a:extLst>
          </p:cNvPr>
          <p:cNvSpPr txBox="1"/>
          <p:nvPr/>
        </p:nvSpPr>
        <p:spPr>
          <a:xfrm>
            <a:off x="287482" y="766732"/>
            <a:ext cx="11617036" cy="5324535"/>
          </a:xfrm>
          <a:prstGeom prst="rect">
            <a:avLst/>
          </a:prstGeom>
          <a:noFill/>
        </p:spPr>
        <p:txBody>
          <a:bodyPr wrap="square">
            <a:spAutoFit/>
          </a:bodyPr>
          <a:lstStyle/>
          <a:p>
            <a:r>
              <a:rPr lang="en-US" sz="5400" dirty="0">
                <a:solidFill>
                  <a:srgbClr val="FFFF00"/>
                </a:solidFill>
              </a:rPr>
              <a:t>What is the stormwater rule in Florida?</a:t>
            </a:r>
          </a:p>
          <a:p>
            <a:endParaRPr lang="en-US" sz="4400" dirty="0">
              <a:solidFill>
                <a:srgbClr val="FFFF00"/>
              </a:solidFill>
            </a:endParaRPr>
          </a:p>
          <a:p>
            <a:pPr algn="ctr"/>
            <a:r>
              <a:rPr lang="en-US" sz="3200" dirty="0">
                <a:solidFill>
                  <a:srgbClr val="FFFF00"/>
                </a:solidFill>
              </a:rPr>
              <a:t>Florida's stormwater rules were developed to meet a performance standard of reducing the average annual post-development stormwater pollutant loading of Total Suspended Solids (TSS) by 80%, or by 95% for stormwater discharges directly into Outstanding Florida Waters. 1980s</a:t>
            </a:r>
          </a:p>
          <a:p>
            <a:endParaRPr lang="en-US" sz="3200" dirty="0">
              <a:solidFill>
                <a:srgbClr val="FFFF00"/>
              </a:solidFill>
            </a:endParaRPr>
          </a:p>
          <a:p>
            <a:pPr algn="ctr"/>
            <a:r>
              <a:rPr lang="en-US" sz="3200" dirty="0">
                <a:solidFill>
                  <a:srgbClr val="FFFF00"/>
                </a:solidFill>
              </a:rPr>
              <a:t>Southwest Florida Water Management District (WFWMD)</a:t>
            </a:r>
          </a:p>
          <a:p>
            <a:endParaRPr lang="en-US" dirty="0"/>
          </a:p>
        </p:txBody>
      </p:sp>
    </p:spTree>
    <p:extLst>
      <p:ext uri="{BB962C8B-B14F-4D97-AF65-F5344CB8AC3E}">
        <p14:creationId xmlns:p14="http://schemas.microsoft.com/office/powerpoint/2010/main" val="856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7179FF1-701A-BDC1-5091-491058B40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42875"/>
            <a:ext cx="9753600" cy="6572250"/>
          </a:xfrm>
          <a:prstGeom prst="rect">
            <a:avLst/>
          </a:prstGeom>
        </p:spPr>
      </p:pic>
    </p:spTree>
    <p:extLst>
      <p:ext uri="{BB962C8B-B14F-4D97-AF65-F5344CB8AC3E}">
        <p14:creationId xmlns:p14="http://schemas.microsoft.com/office/powerpoint/2010/main" val="502161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1FDD-4534-556F-6546-81A829CEE4C8}"/>
              </a:ext>
            </a:extLst>
          </p:cNvPr>
          <p:cNvSpPr>
            <a:spLocks noGrp="1"/>
          </p:cNvSpPr>
          <p:nvPr>
            <p:ph type="ctrTitle"/>
          </p:nvPr>
        </p:nvSpPr>
        <p:spPr>
          <a:xfrm>
            <a:off x="1671484" y="-787400"/>
            <a:ext cx="9144000" cy="2387600"/>
          </a:xfrm>
        </p:spPr>
        <p:txBody>
          <a:bodyPr/>
          <a:lstStyle/>
          <a:p>
            <a:r>
              <a:rPr lang="en-US" dirty="0">
                <a:solidFill>
                  <a:srgbClr val="FFFF00"/>
                </a:solidFill>
              </a:rPr>
              <a:t>The landscaped zone</a:t>
            </a:r>
          </a:p>
        </p:txBody>
      </p:sp>
      <p:sp>
        <p:nvSpPr>
          <p:cNvPr id="3" name="Subtitle 2">
            <a:extLst>
              <a:ext uri="{FF2B5EF4-FFF2-40B4-BE49-F238E27FC236}">
                <a16:creationId xmlns:a16="http://schemas.microsoft.com/office/drawing/2014/main" id="{83884787-5493-997A-E2EF-EE82DC1C252D}"/>
              </a:ext>
            </a:extLst>
          </p:cNvPr>
          <p:cNvSpPr>
            <a:spLocks noGrp="1"/>
          </p:cNvSpPr>
          <p:nvPr>
            <p:ph type="subTitle" idx="1"/>
          </p:nvPr>
        </p:nvSpPr>
        <p:spPr>
          <a:xfrm>
            <a:off x="1602658" y="2510657"/>
            <a:ext cx="9144000" cy="1655762"/>
          </a:xfrm>
        </p:spPr>
        <p:txBody>
          <a:bodyPr>
            <a:noAutofit/>
          </a:bodyPr>
          <a:lstStyle/>
          <a:p>
            <a:pPr marL="342900" indent="-342900">
              <a:buFont typeface="Arial" panose="020B0604020202020204" pitchFamily="34" charset="0"/>
              <a:buChar char="•"/>
            </a:pPr>
            <a:r>
              <a:rPr lang="en-US" sz="3200" dirty="0">
                <a:solidFill>
                  <a:srgbClr val="FFFF00"/>
                </a:solidFill>
              </a:rPr>
              <a:t>Eliminate pesticides, herbicides and fertilizers within 10’ of the pond</a:t>
            </a:r>
          </a:p>
          <a:p>
            <a:pPr marL="342900" indent="-342900">
              <a:buFont typeface="Arial" panose="020B0604020202020204" pitchFamily="34" charset="0"/>
              <a:buChar char="•"/>
            </a:pPr>
            <a:r>
              <a:rPr lang="en-US" sz="3200" dirty="0">
                <a:solidFill>
                  <a:srgbClr val="FFFF00"/>
                </a:solidFill>
              </a:rPr>
              <a:t>Mulch  bare soil to eliminate runoff</a:t>
            </a:r>
          </a:p>
          <a:p>
            <a:pPr marL="342900" indent="-342900">
              <a:buFont typeface="Arial" panose="020B0604020202020204" pitchFamily="34" charset="0"/>
              <a:buChar char="•"/>
            </a:pPr>
            <a:r>
              <a:rPr lang="en-US" sz="3200" dirty="0">
                <a:solidFill>
                  <a:srgbClr val="FFFF00"/>
                </a:solidFill>
              </a:rPr>
              <a:t>Clean up yard debris and pet wastes to eliminate bacteria and nutrient flow into pond</a:t>
            </a:r>
          </a:p>
          <a:p>
            <a:pPr marL="342900" indent="-342900">
              <a:buFont typeface="Arial" panose="020B0604020202020204" pitchFamily="34" charset="0"/>
              <a:buChar char="•"/>
            </a:pPr>
            <a:r>
              <a:rPr lang="en-US" sz="3200" dirty="0">
                <a:solidFill>
                  <a:srgbClr val="FFFF00"/>
                </a:solidFill>
              </a:rPr>
              <a:t>Do not run gutters and downspouts  into ponds. End them onto lawn or under trees for absorption</a:t>
            </a:r>
          </a:p>
        </p:txBody>
      </p:sp>
    </p:spTree>
    <p:extLst>
      <p:ext uri="{BB962C8B-B14F-4D97-AF65-F5344CB8AC3E}">
        <p14:creationId xmlns:p14="http://schemas.microsoft.com/office/powerpoint/2010/main" val="108469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83C66-1562-1343-179E-A16B03A20EF5}"/>
              </a:ext>
            </a:extLst>
          </p:cNvPr>
          <p:cNvSpPr txBox="1"/>
          <p:nvPr/>
        </p:nvSpPr>
        <p:spPr>
          <a:xfrm>
            <a:off x="3382298" y="1185917"/>
            <a:ext cx="6096000" cy="369332"/>
          </a:xfrm>
          <a:prstGeom prst="rect">
            <a:avLst/>
          </a:prstGeom>
          <a:noFill/>
        </p:spPr>
        <p:txBody>
          <a:bodyPr wrap="square">
            <a:spAutoFit/>
          </a:bodyPr>
          <a:lstStyle/>
          <a:p>
            <a:r>
              <a:rPr lang="en-US" b="0" dirty="0">
                <a:effectLst/>
              </a:rPr>
              <a:t>. </a:t>
            </a:r>
            <a:endParaRPr lang="en-US" dirty="0"/>
          </a:p>
        </p:txBody>
      </p:sp>
      <p:sp>
        <p:nvSpPr>
          <p:cNvPr id="6" name="TextBox 5">
            <a:extLst>
              <a:ext uri="{FF2B5EF4-FFF2-40B4-BE49-F238E27FC236}">
                <a16:creationId xmlns:a16="http://schemas.microsoft.com/office/drawing/2014/main" id="{6F56E0A8-B371-E373-2ADB-7984059BA5AD}"/>
              </a:ext>
            </a:extLst>
          </p:cNvPr>
          <p:cNvSpPr txBox="1"/>
          <p:nvPr/>
        </p:nvSpPr>
        <p:spPr>
          <a:xfrm>
            <a:off x="334297" y="612844"/>
            <a:ext cx="11523405" cy="5632311"/>
          </a:xfrm>
          <a:prstGeom prst="rect">
            <a:avLst/>
          </a:prstGeom>
          <a:noFill/>
        </p:spPr>
        <p:txBody>
          <a:bodyPr wrap="square">
            <a:spAutoFit/>
          </a:bodyPr>
          <a:lstStyle/>
          <a:p>
            <a:pPr algn="ctr"/>
            <a:r>
              <a:rPr lang="en-US" sz="4000" b="1" dirty="0">
                <a:solidFill>
                  <a:srgbClr val="FFFF00"/>
                </a:solidFill>
              </a:rPr>
              <a:t>The Vegetative Buffer Zone</a:t>
            </a:r>
          </a:p>
          <a:p>
            <a:pPr algn="ctr"/>
            <a:r>
              <a:rPr lang="en-US" sz="4000" b="0" dirty="0">
                <a:solidFill>
                  <a:srgbClr val="FFFF00"/>
                </a:solidFill>
                <a:effectLst/>
              </a:rPr>
              <a:t>The </a:t>
            </a:r>
            <a:r>
              <a:rPr lang="en-US" sz="4000" b="0" dirty="0">
                <a:solidFill>
                  <a:srgbClr val="FFFF00"/>
                </a:solidFill>
                <a:effectLst/>
                <a:hlinkClick r:id="rId3">
                  <a:extLst>
                    <a:ext uri="{A12FA001-AC4F-418D-AE19-62706E023703}">
                      <ahyp:hlinkClr xmlns:ahyp="http://schemas.microsoft.com/office/drawing/2018/hyperlinkcolor" val="tx"/>
                    </a:ext>
                  </a:extLst>
                </a:hlinkClick>
              </a:rPr>
              <a:t>buffer zone</a:t>
            </a:r>
            <a:r>
              <a:rPr lang="en-US" sz="4000" b="0" dirty="0">
                <a:solidFill>
                  <a:srgbClr val="FFFF00"/>
                </a:solidFill>
                <a:effectLst/>
              </a:rPr>
              <a:t> refers to the area directly on the shoreline above the littoral shelf, extending several feet in elevation. A healthy buffer zone contains native grasses and flowering plants with complex root systems that hold soil in place. These beneficial buffer plants not only prevent erosion but also help filter out the debris and pollutants contained in stormwater runoff. </a:t>
            </a:r>
            <a:endParaRPr lang="en-US" sz="4000" dirty="0">
              <a:solidFill>
                <a:srgbClr val="FFFF00"/>
              </a:solidFill>
            </a:endParaRPr>
          </a:p>
        </p:txBody>
      </p:sp>
    </p:spTree>
    <p:extLst>
      <p:ext uri="{BB962C8B-B14F-4D97-AF65-F5344CB8AC3E}">
        <p14:creationId xmlns:p14="http://schemas.microsoft.com/office/powerpoint/2010/main" val="51263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sky, outdoor, nature&#10;&#10;Description automatically generated">
            <a:extLst>
              <a:ext uri="{FF2B5EF4-FFF2-40B4-BE49-F238E27FC236}">
                <a16:creationId xmlns:a16="http://schemas.microsoft.com/office/drawing/2014/main" id="{178EE099-51FE-E661-841B-99949F6E2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4102658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0BE5E4-E2F5-096A-FEF4-16C6684031EB}"/>
              </a:ext>
            </a:extLst>
          </p:cNvPr>
          <p:cNvSpPr txBox="1"/>
          <p:nvPr/>
        </p:nvSpPr>
        <p:spPr>
          <a:xfrm>
            <a:off x="658761" y="612844"/>
            <a:ext cx="10874478" cy="563231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FFFF00"/>
                </a:solidFill>
                <a:effectLst/>
                <a:latin typeface="Arial" panose="020B0604020202020204" pitchFamily="34" charset="0"/>
                <a:hlinkClick r:id="rId2">
                  <a:extLst>
                    <a:ext uri="{A12FA001-AC4F-418D-AE19-62706E023703}">
                      <ahyp:hlinkClr xmlns:ahyp="http://schemas.microsoft.com/office/drawing/2018/hyperlinkcolor" val="tx"/>
                    </a:ext>
                  </a:extLst>
                </a:hlinkClick>
              </a:rPr>
              <a:t>Littoral zone</a:t>
            </a:r>
            <a:r>
              <a:rPr kumimoji="0" lang="en-US" altLang="en-US" sz="4000" b="0" i="0" u="none" strike="noStrike" cap="none" normalizeH="0" baseline="0" dirty="0">
                <a:ln>
                  <a:noFill/>
                </a:ln>
                <a:solidFill>
                  <a:srgbClr val="FFFF00"/>
                </a:solidFill>
                <a:effectLst/>
                <a:latin typeface="Arial" panose="020B0604020202020204" pitchFamily="34" charset="0"/>
              </a:rPr>
              <a:t> - is the sloped “shelf” that connects water to land. Sunlight penetrates through the entire water column in this shallow area. When healthy, the littoral zone can resemble a miniature wetland consisting of native plants that increase dissolved oxygen and create vital habitat for beneficial fish and organisms. Typically, the littoral zone reflects the health of the entire aquatic ecosystem. </a:t>
            </a:r>
          </a:p>
        </p:txBody>
      </p:sp>
    </p:spTree>
    <p:extLst>
      <p:ext uri="{BB962C8B-B14F-4D97-AF65-F5344CB8AC3E}">
        <p14:creationId xmlns:p14="http://schemas.microsoft.com/office/powerpoint/2010/main" val="250817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F86D0-0E79-5115-4078-A9EA60C35CCA}"/>
              </a:ext>
            </a:extLst>
          </p:cNvPr>
          <p:cNvSpPr>
            <a:spLocks noChangeArrowheads="1"/>
          </p:cNvSpPr>
          <p:nvPr/>
        </p:nvSpPr>
        <p:spPr bwMode="auto">
          <a:xfrm>
            <a:off x="0" y="-8448466"/>
            <a:ext cx="12192000" cy="1689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54000" b="0" i="0" u="none" strike="noStrike" cap="none" normalizeH="0" baseline="0" dirty="0">
                <a:ln>
                  <a:noFill/>
                </a:ln>
                <a:solidFill>
                  <a:schemeClr val="tx1"/>
                </a:solidFill>
                <a:effectLst/>
                <a:latin typeface="Arial" panose="020B0604020202020204" pitchFamily="34" charset="0"/>
                <a:hlinkClick r:id="rId2"/>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2"/>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pic>
        <p:nvPicPr>
          <p:cNvPr id="1026" name="Picture 2" descr="native-plants-beneficial-littoral-zone">
            <a:hlinkClick r:id="rId2"/>
            <a:extLst>
              <a:ext uri="{FF2B5EF4-FFF2-40B4-BE49-F238E27FC236}">
                <a16:creationId xmlns:a16="http://schemas.microsoft.com/office/drawing/2014/main" id="{F54590CD-6FA3-E412-A925-DA13ABAA9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905695"/>
            <a:ext cx="15760291" cy="1129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144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230</TotalTime>
  <Words>649</Words>
  <Application>Microsoft Office PowerPoint</Application>
  <PresentationFormat>Widescreen</PresentationFormat>
  <Paragraphs>52</Paragraphs>
  <Slides>22</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Kings Point storm water ponds History and Management</vt:lpstr>
      <vt:lpstr>Kings Point 1933 VS Today</vt:lpstr>
      <vt:lpstr>PowerPoint Presentation</vt:lpstr>
      <vt:lpstr>PowerPoint Presentation</vt:lpstr>
      <vt:lpstr>The landscaped zone</vt:lpstr>
      <vt:lpstr>PowerPoint Presentation</vt:lpstr>
      <vt:lpstr>PowerPoint Presentation</vt:lpstr>
      <vt:lpstr>PowerPoint Presentation</vt:lpstr>
      <vt:lpstr>PowerPoint Presentation</vt:lpstr>
      <vt:lpstr>Kings Point pond permit #291496019</vt:lpstr>
      <vt:lpstr>Permit continued</vt:lpstr>
      <vt:lpstr>Status of KP ponds</vt:lpstr>
      <vt:lpstr>Next steps</vt:lpstr>
      <vt:lpstr>Pond #3 – Landscape Plantings, Oak Trees, Gulf Coast Spike Rush , Duck Potato and Pickerelweed.</vt:lpstr>
      <vt:lpstr>Pond #6 - Mild shoreline erosion with Spike Rush starting to protect the shoreline. Island forming in front of stormwater inlet pipe.</vt:lpstr>
      <vt:lpstr>Pond #6 - Water shaded by trees, a pair of ducks across pond on the woods, and an unidentified Plant.</vt:lpstr>
      <vt:lpstr>Pond off Hammersmith - Trees planted, small patch of Spike Rush, no shoreline protection.</vt:lpstr>
      <vt:lpstr>Pond # 15 - Very shallow, lots of filling in due the steep banks.</vt:lpstr>
      <vt:lpstr>Pond #100 - Spike Rush and Duck Potato.</vt:lpstr>
      <vt:lpstr>Pond #20 – Ringed with Duck Potato plants.</vt:lpstr>
      <vt:lpstr>Pond #106 – End of a chain of Ponds and discharges into Cypress Creek.</vt:lpstr>
      <vt:lpstr>If you have any questions, please feel free to contact me, Rob Davies @ robdaviessailing.com or visit kpmaster.com/ponds for more information.  THANK YOU FOR COMING!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Davies</dc:creator>
  <cp:lastModifiedBy>KP Staff1</cp:lastModifiedBy>
  <cp:revision>5</cp:revision>
  <dcterms:created xsi:type="dcterms:W3CDTF">2023-02-20T05:08:57Z</dcterms:created>
  <dcterms:modified xsi:type="dcterms:W3CDTF">2023-02-24T13:23:17Z</dcterms:modified>
</cp:coreProperties>
</file>